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4" r:id="rId2"/>
    <p:sldId id="268" r:id="rId3"/>
    <p:sldId id="265" r:id="rId4"/>
    <p:sldId id="271" r:id="rId5"/>
    <p:sldId id="266" r:id="rId6"/>
    <p:sldId id="267" r:id="rId7"/>
    <p:sldId id="269" r:id="rId8"/>
    <p:sldId id="270" r:id="rId9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1" autoAdjust="0"/>
    <p:restoredTop sz="94693" autoAdjust="0"/>
  </p:normalViewPr>
  <p:slideViewPr>
    <p:cSldViewPr>
      <p:cViewPr varScale="1">
        <p:scale>
          <a:sx n="69" d="100"/>
          <a:sy n="69" d="100"/>
        </p:scale>
        <p:origin x="72" y="33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2D642-C075-4F03-8F80-2614E8371471}" type="datetimeFigureOut">
              <a:rPr lang="sv-SE" smtClean="0"/>
              <a:t>2021-06-09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11676-AA03-4BFB-8CEF-DC7D72477A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0050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2927E-047B-482A-B097-0527E59820BC}" type="datetimeFigureOut">
              <a:rPr lang="sv-SE" smtClean="0"/>
              <a:pPr/>
              <a:t>2021-06-09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7E7B49-077B-4F6F-8DE6-5B206390A4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3074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F0474-3B78-4B9B-93B7-15A398287960}" type="datetimeFigureOut">
              <a:rPr lang="sv-SE" smtClean="0"/>
              <a:pPr/>
              <a:t>2021-06-09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2F16A-AF7A-4352-B63A-F62FBB789F7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eograph.org.uk/photo/2827736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325563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rgbClr val="0070C0"/>
                </a:solidFill>
              </a:rPr>
              <a:t>Hållbar TunnEL: </a:t>
            </a:r>
            <a:r>
              <a:rPr lang="sv-SE" sz="4000">
                <a:solidFill>
                  <a:srgbClr val="0070C0"/>
                </a:solidFill>
              </a:rPr>
              <a:t>Strategi för hållbar tunneldrivning i byggbranschen genom elektrifiering</a:t>
            </a:r>
            <a:endParaRPr lang="sv-SE" dirty="0">
              <a:solidFill>
                <a:srgbClr val="0070C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23792" y="2951923"/>
            <a:ext cx="3600400" cy="187615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Maria Johansson, </a:t>
            </a:r>
            <a:r>
              <a:rPr lang="sv-SE" sz="1800" dirty="0" err="1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Ecoloop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Sandra Frosth, </a:t>
            </a:r>
            <a:r>
              <a:rPr lang="sv-SE" sz="1800" dirty="0" err="1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Ecoloop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Tobias Robinson, </a:t>
            </a:r>
            <a:r>
              <a:rPr lang="sv-SE" sz="1800" dirty="0" err="1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Ecoloop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 Segerborg-Fick, </a:t>
            </a:r>
            <a:r>
              <a:rPr lang="sv-SE" sz="1800" dirty="0" err="1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Ecoloop</a:t>
            </a:r>
            <a:endParaRPr lang="sv-S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1271464" y="6488668"/>
            <a:ext cx="2092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BeFo Rapport , 2021</a:t>
            </a:r>
          </a:p>
        </p:txBody>
      </p:sp>
      <p:pic>
        <p:nvPicPr>
          <p:cNvPr id="5" name="Bildobjekt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360" y="6118660"/>
            <a:ext cx="1043608" cy="8367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2045804" y="2492896"/>
            <a:ext cx="8229600" cy="3324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dirty="0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8513E601-BD8F-4259-A5A1-ABA9BD204525}"/>
              </a:ext>
            </a:extLst>
          </p:cNvPr>
          <p:cNvSpPr txBox="1">
            <a:spLocks/>
          </p:cNvSpPr>
          <p:nvPr/>
        </p:nvSpPr>
        <p:spPr>
          <a:xfrm>
            <a:off x="674204" y="1966405"/>
            <a:ext cx="10972800" cy="742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Sustainable tunnels through strategic electrification</a:t>
            </a:r>
            <a:endParaRPr lang="sv-SE" sz="3200" dirty="0">
              <a:solidFill>
                <a:srgbClr val="0070C0"/>
              </a:solidFill>
            </a:endParaRPr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3C338A6F-C00D-4A67-A2BF-E9CF53B2C11E}"/>
              </a:ext>
            </a:extLst>
          </p:cNvPr>
          <p:cNvGrpSpPr/>
          <p:nvPr/>
        </p:nvGrpSpPr>
        <p:grpSpPr>
          <a:xfrm>
            <a:off x="3628992" y="5461525"/>
            <a:ext cx="4934016" cy="543725"/>
            <a:chOff x="1559496" y="4797152"/>
            <a:chExt cx="4934016" cy="543725"/>
          </a:xfrm>
        </p:grpSpPr>
        <p:grpSp>
          <p:nvGrpSpPr>
            <p:cNvPr id="9" name="Grupp 8">
              <a:extLst>
                <a:ext uri="{FF2B5EF4-FFF2-40B4-BE49-F238E27FC236}">
                  <a16:creationId xmlns:a16="http://schemas.microsoft.com/office/drawing/2014/main" id="{A0F86874-20A1-456E-8A42-05AA88EFF7D3}"/>
                </a:ext>
              </a:extLst>
            </p:cNvPr>
            <p:cNvGrpSpPr/>
            <p:nvPr/>
          </p:nvGrpSpPr>
          <p:grpSpPr>
            <a:xfrm>
              <a:off x="1559496" y="4797152"/>
              <a:ext cx="3377862" cy="543725"/>
              <a:chOff x="2491273" y="3931741"/>
              <a:chExt cx="3377862" cy="543725"/>
            </a:xfrm>
          </p:grpSpPr>
          <p:pic>
            <p:nvPicPr>
              <p:cNvPr id="13" name="Bildobjekt 12" descr="En bild som visar ritning&#10;&#10;Automatiskt genererad beskrivning">
                <a:extLst>
                  <a:ext uri="{FF2B5EF4-FFF2-40B4-BE49-F238E27FC236}">
                    <a16:creationId xmlns:a16="http://schemas.microsoft.com/office/drawing/2014/main" id="{2C082DF5-423C-425B-9FCE-E0716795BF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19490" y="3937462"/>
                <a:ext cx="1562584" cy="529967"/>
              </a:xfrm>
              <a:prstGeom prst="rect">
                <a:avLst/>
              </a:prstGeom>
            </p:spPr>
          </p:pic>
          <p:pic>
            <p:nvPicPr>
              <p:cNvPr id="14" name="Bildobjekt 13" descr="En bild som visar ritning&#10;&#10;Automatiskt genererad beskrivning">
                <a:extLst>
                  <a:ext uri="{FF2B5EF4-FFF2-40B4-BE49-F238E27FC236}">
                    <a16:creationId xmlns:a16="http://schemas.microsoft.com/office/drawing/2014/main" id="{17BD613F-A105-4B5C-A8A1-9D66B8755A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91273" y="3931741"/>
                <a:ext cx="510435" cy="543725"/>
              </a:xfrm>
              <a:prstGeom prst="rect">
                <a:avLst/>
              </a:prstGeom>
            </p:spPr>
          </p:pic>
          <p:pic>
            <p:nvPicPr>
              <p:cNvPr id="15" name="Bildobjekt 14" descr="En bild som visar ritning&#10;&#10;Automatiskt genererad beskrivning">
                <a:extLst>
                  <a:ext uri="{FF2B5EF4-FFF2-40B4-BE49-F238E27FC236}">
                    <a16:creationId xmlns:a16="http://schemas.microsoft.com/office/drawing/2014/main" id="{85685483-EB41-4704-B528-C2C85A67C3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99856" y="3931741"/>
                <a:ext cx="1069279" cy="534640"/>
              </a:xfrm>
              <a:prstGeom prst="rect">
                <a:avLst/>
              </a:prstGeom>
            </p:spPr>
          </p:pic>
        </p:grpSp>
        <p:pic>
          <p:nvPicPr>
            <p:cNvPr id="10" name="Bildobjekt 9">
              <a:extLst>
                <a:ext uri="{FF2B5EF4-FFF2-40B4-BE49-F238E27FC236}">
                  <a16:creationId xmlns:a16="http://schemas.microsoft.com/office/drawing/2014/main" id="{E53E3E36-E4AC-455A-BB12-7899F084163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159896" y="4881576"/>
              <a:ext cx="1333616" cy="3657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33594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91264" cy="1210543"/>
          </a:xfrm>
        </p:spPr>
        <p:txBody>
          <a:bodyPr>
            <a:normAutofit/>
          </a:bodyPr>
          <a:lstStyle/>
          <a:p>
            <a:r>
              <a:rPr lang="sv-SE" sz="2800" b="1" dirty="0">
                <a:solidFill>
                  <a:srgbClr val="0070C0"/>
                </a:solidFill>
              </a:rPr>
              <a:t>Syfte och metod</a:t>
            </a:r>
            <a:br>
              <a:rPr lang="sv-SE" sz="3000" dirty="0">
                <a:latin typeface="+mn-lt"/>
                <a:ea typeface="+mn-ea"/>
                <a:cs typeface="+mn-cs"/>
              </a:rPr>
            </a:br>
            <a:endParaRPr lang="sv-SE" sz="30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052737"/>
            <a:ext cx="10972800" cy="50734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b="1" dirty="0"/>
              <a:t>Varför </a:t>
            </a:r>
          </a:p>
          <a:p>
            <a:pPr marL="0" indent="0">
              <a:buNone/>
            </a:pPr>
            <a:r>
              <a:rPr lang="sv-SE" dirty="0"/>
              <a:t>skapa underlag till byggbranschen för en säker och hållbar tunneldrivning 	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b="1" dirty="0"/>
              <a:t>Hur </a:t>
            </a:r>
          </a:p>
          <a:p>
            <a:pPr marL="0" indent="0">
              <a:buNone/>
            </a:pPr>
            <a:r>
              <a:rPr lang="sv-SE" dirty="0"/>
              <a:t>Teoretisk fallstudie över ett tunnelprojekt som innehåller:</a:t>
            </a:r>
          </a:p>
          <a:p>
            <a:pPr>
              <a:buFontTx/>
              <a:buChar char="-"/>
            </a:pPr>
            <a:r>
              <a:rPr lang="sv-SE" dirty="0"/>
              <a:t>energi- och effektkartläggning</a:t>
            </a:r>
          </a:p>
          <a:p>
            <a:pPr>
              <a:buFontTx/>
              <a:buChar char="-"/>
            </a:pPr>
            <a:r>
              <a:rPr lang="sv-SE" dirty="0"/>
              <a:t>förslag åtgärder för att nå hel-elektrifierade projekt</a:t>
            </a:r>
          </a:p>
          <a:p>
            <a:pPr>
              <a:buFontTx/>
              <a:buChar char="-"/>
            </a:pPr>
            <a:r>
              <a:rPr lang="sv-SE" dirty="0"/>
              <a:t>Identifiering utmaningar och möjligheter för elektrifiering</a:t>
            </a:r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  <a:p>
            <a:endParaRPr lang="sv-SE" dirty="0"/>
          </a:p>
        </p:txBody>
      </p:sp>
      <p:pic>
        <p:nvPicPr>
          <p:cNvPr id="4" name="Bildobjekt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352" y="6007493"/>
            <a:ext cx="1043608" cy="8367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Rektangel 4"/>
          <p:cNvSpPr/>
          <p:nvPr/>
        </p:nvSpPr>
        <p:spPr>
          <a:xfrm>
            <a:off x="1199456" y="6398696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BeFo Rapport 423, 2021</a:t>
            </a:r>
          </a:p>
        </p:txBody>
      </p:sp>
    </p:spTree>
    <p:extLst>
      <p:ext uri="{BB962C8B-B14F-4D97-AF65-F5344CB8AC3E}">
        <p14:creationId xmlns:p14="http://schemas.microsoft.com/office/powerpoint/2010/main" val="1275072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91264" cy="1210543"/>
          </a:xfrm>
        </p:spPr>
        <p:txBody>
          <a:bodyPr>
            <a:normAutofit/>
          </a:bodyPr>
          <a:lstStyle/>
          <a:p>
            <a:r>
              <a:rPr lang="sv-SE" sz="2800" b="1" dirty="0">
                <a:solidFill>
                  <a:srgbClr val="0070C0"/>
                </a:solidFill>
              </a:rPr>
              <a:t>Energikartläggning</a:t>
            </a:r>
            <a:br>
              <a:rPr lang="sv-SE" sz="3000" dirty="0">
                <a:latin typeface="+mn-lt"/>
                <a:ea typeface="+mn-ea"/>
                <a:cs typeface="+mn-cs"/>
              </a:rPr>
            </a:br>
            <a:endParaRPr lang="sv-SE" sz="3000" dirty="0">
              <a:latin typeface="+mn-lt"/>
              <a:ea typeface="+mn-ea"/>
              <a:cs typeface="+mn-cs"/>
            </a:endParaRPr>
          </a:p>
        </p:txBody>
      </p:sp>
      <p:pic>
        <p:nvPicPr>
          <p:cNvPr id="4" name="Bildobjekt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352" y="6007493"/>
            <a:ext cx="1043608" cy="8367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Rektangel 4"/>
          <p:cNvSpPr/>
          <p:nvPr/>
        </p:nvSpPr>
        <p:spPr>
          <a:xfrm>
            <a:off x="1199456" y="6398696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BeFo Rapport 423, 2021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A811456B-EB26-4A68-B1E4-93747F601F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313"/>
          <a:stretch/>
        </p:blipFill>
        <p:spPr>
          <a:xfrm>
            <a:off x="695400" y="1844704"/>
            <a:ext cx="11395770" cy="4861888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D145A454-BF2C-47E5-83A5-67C678E92174}"/>
              </a:ext>
            </a:extLst>
          </p:cNvPr>
          <p:cNvSpPr txBox="1"/>
          <p:nvPr/>
        </p:nvSpPr>
        <p:spPr>
          <a:xfrm>
            <a:off x="3935760" y="1268760"/>
            <a:ext cx="3523016" cy="286232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b="1" dirty="0"/>
              <a:t>Projektet identifierade utlastning/transporter som ett viktigt fokus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minst elektrifierade arbetsmomenten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stor del av energianvändningen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kräver (ofta) mobila maskiner</a:t>
            </a:r>
          </a:p>
        </p:txBody>
      </p: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7BB58E26-2321-459C-9060-5EF64828425E}"/>
              </a:ext>
            </a:extLst>
          </p:cNvPr>
          <p:cNvCxnSpPr>
            <a:stCxn id="8" idx="3"/>
          </p:cNvCxnSpPr>
          <p:nvPr/>
        </p:nvCxnSpPr>
        <p:spPr>
          <a:xfrm>
            <a:off x="7458776" y="2699921"/>
            <a:ext cx="1190820" cy="1200735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531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91264" cy="603681"/>
          </a:xfrm>
        </p:spPr>
        <p:txBody>
          <a:bodyPr>
            <a:normAutofit/>
          </a:bodyPr>
          <a:lstStyle/>
          <a:p>
            <a:r>
              <a:rPr lang="sv-SE" sz="2800" b="1" dirty="0">
                <a:solidFill>
                  <a:srgbClr val="0070C0"/>
                </a:solidFill>
              </a:rPr>
              <a:t>Stor hållbarhetspotential med elektrifierad utlastning</a:t>
            </a:r>
            <a:endParaRPr lang="sv-SE" sz="3000" dirty="0">
              <a:latin typeface="+mn-lt"/>
              <a:ea typeface="+mn-ea"/>
              <a:cs typeface="+mn-cs"/>
            </a:endParaRPr>
          </a:p>
        </p:txBody>
      </p:sp>
      <p:pic>
        <p:nvPicPr>
          <p:cNvPr id="4" name="Bildobjekt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352" y="6007493"/>
            <a:ext cx="1043608" cy="8367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Rektangel 4"/>
          <p:cNvSpPr/>
          <p:nvPr/>
        </p:nvSpPr>
        <p:spPr>
          <a:xfrm>
            <a:off x="1199456" y="6398696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BeFo Rapport 423, 2021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E194C3E1-E1FC-4CDF-86EB-8E50E621F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233797"/>
              </p:ext>
            </p:extLst>
          </p:nvPr>
        </p:nvGraphicFramePr>
        <p:xfrm>
          <a:off x="2351583" y="2780928"/>
          <a:ext cx="7056783" cy="2084860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2414252">
                  <a:extLst>
                    <a:ext uri="{9D8B030D-6E8A-4147-A177-3AD203B41FA5}">
                      <a16:colId xmlns:a16="http://schemas.microsoft.com/office/drawing/2014/main" val="2125371481"/>
                    </a:ext>
                  </a:extLst>
                </a:gridCol>
                <a:gridCol w="778021">
                  <a:extLst>
                    <a:ext uri="{9D8B030D-6E8A-4147-A177-3AD203B41FA5}">
                      <a16:colId xmlns:a16="http://schemas.microsoft.com/office/drawing/2014/main" val="3892341309"/>
                    </a:ext>
                  </a:extLst>
                </a:gridCol>
                <a:gridCol w="1088546">
                  <a:extLst>
                    <a:ext uri="{9D8B030D-6E8A-4147-A177-3AD203B41FA5}">
                      <a16:colId xmlns:a16="http://schemas.microsoft.com/office/drawing/2014/main" val="2439050647"/>
                    </a:ext>
                  </a:extLst>
                </a:gridCol>
                <a:gridCol w="846268">
                  <a:extLst>
                    <a:ext uri="{9D8B030D-6E8A-4147-A177-3AD203B41FA5}">
                      <a16:colId xmlns:a16="http://schemas.microsoft.com/office/drawing/2014/main" val="80709796"/>
                    </a:ext>
                  </a:extLst>
                </a:gridCol>
                <a:gridCol w="1080016">
                  <a:extLst>
                    <a:ext uri="{9D8B030D-6E8A-4147-A177-3AD203B41FA5}">
                      <a16:colId xmlns:a16="http://schemas.microsoft.com/office/drawing/2014/main" val="1869809458"/>
                    </a:ext>
                  </a:extLst>
                </a:gridCol>
                <a:gridCol w="849680">
                  <a:extLst>
                    <a:ext uri="{9D8B030D-6E8A-4147-A177-3AD203B41FA5}">
                      <a16:colId xmlns:a16="http://schemas.microsoft.com/office/drawing/2014/main" val="1993831531"/>
                    </a:ext>
                  </a:extLst>
                </a:gridCol>
              </a:tblGrid>
              <a:tr h="5978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sv-SE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</a:rPr>
                        <a:t>Energi (kWh)</a:t>
                      </a:r>
                      <a:endParaRPr lang="sv-SE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</a:rPr>
                        <a:t>Fossil CO2 (kg)</a:t>
                      </a:r>
                      <a:endParaRPr lang="sv-SE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 err="1">
                          <a:effectLst/>
                        </a:rPr>
                        <a:t>NOx</a:t>
                      </a:r>
                      <a:r>
                        <a:rPr lang="sv-SE" sz="1600" dirty="0">
                          <a:effectLst/>
                        </a:rPr>
                        <a:t> (g)</a:t>
                      </a:r>
                      <a:endParaRPr lang="sv-SE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</a:rPr>
                        <a:t>Partiklar PM2,5 (g)</a:t>
                      </a:r>
                      <a:endParaRPr lang="sv-SE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CO (g)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8326479"/>
                  </a:ext>
                </a:extLst>
              </a:tr>
              <a:tr h="5978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Nuläge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5 640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</a:rPr>
                        <a:t>900</a:t>
                      </a:r>
                      <a:endParaRPr lang="sv-SE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42 300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</a:rPr>
                        <a:t>310</a:t>
                      </a:r>
                      <a:endParaRPr lang="sv-SE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</a:rPr>
                        <a:t>310 000</a:t>
                      </a:r>
                      <a:endParaRPr lang="sv-SE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0173039"/>
                  </a:ext>
                </a:extLst>
              </a:tr>
              <a:tr h="5978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Elektrifierad utlastning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4 420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450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16 000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120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</a:rPr>
                        <a:t>118 000</a:t>
                      </a:r>
                      <a:endParaRPr lang="sv-SE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2675278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Förändring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-22%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-50%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-62%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</a:rPr>
                        <a:t>-62%</a:t>
                      </a:r>
                      <a:endParaRPr lang="sv-SE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</a:rPr>
                        <a:t>-62%</a:t>
                      </a:r>
                      <a:endParaRPr lang="sv-SE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0408705"/>
                  </a:ext>
                </a:extLst>
              </a:tr>
            </a:tbl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E6797D79-B6AD-4073-86AC-6C14FDCDFFCC}"/>
              </a:ext>
            </a:extLst>
          </p:cNvPr>
          <p:cNvSpPr txBox="1"/>
          <p:nvPr/>
        </p:nvSpPr>
        <p:spPr>
          <a:xfrm>
            <a:off x="2747626" y="1561422"/>
            <a:ext cx="6264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Exempelprojektet från energikartläggningen jämfördes med ett projekt där utlastningen gjordes med elektrifierade maskiner (allt annat lika). Resultat i tabellen nedan.</a:t>
            </a:r>
          </a:p>
        </p:txBody>
      </p:sp>
    </p:spTree>
    <p:extLst>
      <p:ext uri="{BB962C8B-B14F-4D97-AF65-F5344CB8AC3E}">
        <p14:creationId xmlns:p14="http://schemas.microsoft.com/office/powerpoint/2010/main" val="1607782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91264" cy="603681"/>
          </a:xfrm>
        </p:spPr>
        <p:txBody>
          <a:bodyPr>
            <a:normAutofit/>
          </a:bodyPr>
          <a:lstStyle/>
          <a:p>
            <a:r>
              <a:rPr lang="sv-SE" sz="2800" b="1" dirty="0">
                <a:solidFill>
                  <a:srgbClr val="0070C0"/>
                </a:solidFill>
              </a:rPr>
              <a:t>Förslag för att nå hel-elektriska tunnelprojekt</a:t>
            </a:r>
            <a:endParaRPr lang="sv-SE" sz="3000" dirty="0">
              <a:latin typeface="+mn-lt"/>
              <a:ea typeface="+mn-ea"/>
              <a:cs typeface="+mn-cs"/>
            </a:endParaRPr>
          </a:p>
        </p:txBody>
      </p:sp>
      <p:pic>
        <p:nvPicPr>
          <p:cNvPr id="4" name="Bildobjekt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352" y="6007493"/>
            <a:ext cx="1043608" cy="8367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Rektangel 4"/>
          <p:cNvSpPr/>
          <p:nvPr/>
        </p:nvSpPr>
        <p:spPr>
          <a:xfrm>
            <a:off x="1199456" y="6398696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BeFo Rapport 423, 2021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52B33BC-80C4-4C90-AF13-42A15FBAE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6434" y="878319"/>
            <a:ext cx="8260796" cy="544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847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91264" cy="1210543"/>
          </a:xfrm>
        </p:spPr>
        <p:txBody>
          <a:bodyPr>
            <a:normAutofit/>
          </a:bodyPr>
          <a:lstStyle/>
          <a:p>
            <a:r>
              <a:rPr lang="sv-SE" sz="2800" b="1" dirty="0">
                <a:solidFill>
                  <a:srgbClr val="0070C0"/>
                </a:solidFill>
              </a:rPr>
              <a:t>Utvecklingsbehov/utmaningar</a:t>
            </a:r>
            <a:br>
              <a:rPr lang="sv-SE" sz="3000" dirty="0">
                <a:latin typeface="+mn-lt"/>
                <a:ea typeface="+mn-ea"/>
                <a:cs typeface="+mn-cs"/>
              </a:rPr>
            </a:br>
            <a:endParaRPr lang="sv-SE" sz="3000" dirty="0">
              <a:latin typeface="+mn-lt"/>
              <a:ea typeface="+mn-ea"/>
              <a:cs typeface="+mn-cs"/>
            </a:endParaRPr>
          </a:p>
        </p:txBody>
      </p:sp>
      <p:pic>
        <p:nvPicPr>
          <p:cNvPr id="4" name="Bildobjekt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352" y="6007493"/>
            <a:ext cx="1043608" cy="8367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Rektangel 4"/>
          <p:cNvSpPr/>
          <p:nvPr/>
        </p:nvSpPr>
        <p:spPr>
          <a:xfrm>
            <a:off x="1199456" y="6398696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BeFo Rapport 423, 2021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534A3DC-AC71-46A5-AA11-531A5D7B00E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0" y="1600200"/>
            <a:ext cx="10972800" cy="491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Tillgängliga maskiner på marknaden är mest av mindre storlek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Kostnad batterier gör eldrivna maskiner flera gånger dyrare än dieseldrivna motsvarigheter – svårt för beställare att motivera kostnaden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Tillgång till bygg-el av rätt effekt, särskilt problematiskt i vissa områden i Sverige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Ovana vid batteridrivna elmaskiner – kräver nya rutiner och fortbildning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0515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91264" cy="1210543"/>
          </a:xfrm>
        </p:spPr>
        <p:txBody>
          <a:bodyPr>
            <a:normAutofit fontScale="90000"/>
          </a:bodyPr>
          <a:lstStyle/>
          <a:p>
            <a:r>
              <a:rPr lang="sv-SE" sz="2800" b="1" dirty="0">
                <a:solidFill>
                  <a:srgbClr val="0070C0"/>
                </a:solidFill>
              </a:rPr>
              <a:t>Strategier för implementering av elektrifierade lösningar</a:t>
            </a:r>
            <a:br>
              <a:rPr lang="sv-SE" sz="3000" dirty="0">
                <a:latin typeface="+mn-lt"/>
                <a:ea typeface="+mn-ea"/>
                <a:cs typeface="+mn-cs"/>
              </a:rPr>
            </a:br>
            <a:endParaRPr lang="sv-SE" sz="3000" dirty="0">
              <a:latin typeface="+mn-lt"/>
              <a:ea typeface="+mn-ea"/>
              <a:cs typeface="+mn-cs"/>
            </a:endParaRPr>
          </a:p>
        </p:txBody>
      </p:sp>
      <p:pic>
        <p:nvPicPr>
          <p:cNvPr id="4" name="Bildobjekt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352" y="6007493"/>
            <a:ext cx="1043608" cy="8367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Rektangel 4"/>
          <p:cNvSpPr/>
          <p:nvPr/>
        </p:nvSpPr>
        <p:spPr>
          <a:xfrm>
            <a:off x="1199456" y="6398696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BeFo Rapport 423, 2021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C69F942C-61EA-4879-8485-FF2121D42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150" y="2204864"/>
            <a:ext cx="5539240" cy="36019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sv-SE" dirty="0"/>
          </a:p>
          <a:p>
            <a:r>
              <a:rPr lang="sv-SE" dirty="0"/>
              <a:t>Innovationsupphandling/upphandling på miljönytta. Både inköp och drift.</a:t>
            </a:r>
          </a:p>
          <a:p>
            <a:endParaRPr lang="sv-SE" dirty="0"/>
          </a:p>
          <a:p>
            <a:r>
              <a:rPr lang="sv-SE" dirty="0"/>
              <a:t>Överväg möjlighet använda transportband eller maskiner med sladd, istället för batteridrivna maskiner</a:t>
            </a:r>
          </a:p>
          <a:p>
            <a:endParaRPr lang="sv-SE" dirty="0"/>
          </a:p>
          <a:p>
            <a:r>
              <a:rPr lang="sv-SE" dirty="0"/>
              <a:t>Diskutera möjlighet till andra upphandlingsformer, ex </a:t>
            </a:r>
            <a:r>
              <a:rPr lang="sv-SE" dirty="0" err="1"/>
              <a:t>battery</a:t>
            </a:r>
            <a:r>
              <a:rPr lang="sv-SE" dirty="0"/>
              <a:t>-as-a-service för att minska kostnader</a:t>
            </a:r>
          </a:p>
        </p:txBody>
      </p:sp>
      <p:pic>
        <p:nvPicPr>
          <p:cNvPr id="9" name="Bildobjekt 8" descr="En bild som visar utomhus, spår, natt, väg&#10;&#10;Automatiskt genererad beskrivning">
            <a:extLst>
              <a:ext uri="{FF2B5EF4-FFF2-40B4-BE49-F238E27FC236}">
                <a16:creationId xmlns:a16="http://schemas.microsoft.com/office/drawing/2014/main" id="{2474755E-D734-48A6-8AD5-56945A26E7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672064" y="2204864"/>
            <a:ext cx="5143277" cy="343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169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91264" cy="603681"/>
          </a:xfrm>
        </p:spPr>
        <p:txBody>
          <a:bodyPr>
            <a:normAutofit/>
          </a:bodyPr>
          <a:lstStyle/>
          <a:p>
            <a:r>
              <a:rPr lang="sv-SE" sz="2800" b="1" dirty="0">
                <a:solidFill>
                  <a:srgbClr val="0070C0"/>
                </a:solidFill>
              </a:rPr>
              <a:t>Slutsatser</a:t>
            </a:r>
            <a:endParaRPr lang="sv-SE" sz="3000" dirty="0">
              <a:latin typeface="+mn-lt"/>
              <a:ea typeface="+mn-ea"/>
              <a:cs typeface="+mn-cs"/>
            </a:endParaRPr>
          </a:p>
        </p:txBody>
      </p:sp>
      <p:pic>
        <p:nvPicPr>
          <p:cNvPr id="4" name="Bildobjekt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352" y="6007493"/>
            <a:ext cx="1043608" cy="8367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Rektangel 4"/>
          <p:cNvSpPr/>
          <p:nvPr/>
        </p:nvSpPr>
        <p:spPr>
          <a:xfrm>
            <a:off x="1199456" y="6398696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solidFill>
                  <a:srgbClr val="C00000"/>
                </a:solidFill>
              </a:rPr>
              <a:t>BeFo Rapport 423, 2021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5D63F2BD-DF78-400A-AFDF-461122226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480" y="1700808"/>
            <a:ext cx="9720568" cy="3787049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Elektrifiering av utlastning från tunnelprojekt har stor hållbarhetspotential</a:t>
            </a:r>
          </a:p>
          <a:p>
            <a:endParaRPr lang="sv-SE" dirty="0"/>
          </a:p>
          <a:p>
            <a:r>
              <a:rPr lang="sv-SE" dirty="0"/>
              <a:t>Fokus för fortsättningsarbeten bör ligga på</a:t>
            </a:r>
          </a:p>
          <a:p>
            <a:pPr lvl="1"/>
            <a:r>
              <a:rPr lang="sv-SE" dirty="0"/>
              <a:t>Utlastning</a:t>
            </a:r>
          </a:p>
          <a:p>
            <a:pPr lvl="1"/>
            <a:r>
              <a:rPr lang="sv-SE" dirty="0"/>
              <a:t>Kostnads/nyttoanalys </a:t>
            </a:r>
            <a:r>
              <a:rPr lang="sv-SE" dirty="0" err="1"/>
              <a:t>inkl</a:t>
            </a:r>
            <a:r>
              <a:rPr lang="sv-SE" dirty="0"/>
              <a:t> miljö, för upphandling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Samverkan i projektet har genererat stort intresse från omvärlden</a:t>
            </a:r>
          </a:p>
          <a:p>
            <a:pPr lvl="1"/>
            <a:r>
              <a:rPr lang="sv-SE" dirty="0"/>
              <a:t>Referensgrupp som representerar hela värdekedjan</a:t>
            </a:r>
          </a:p>
          <a:p>
            <a:pPr lvl="1"/>
            <a:r>
              <a:rPr lang="sv-SE" dirty="0"/>
              <a:t>Viktigt för framtida förankringsprocesser</a:t>
            </a:r>
          </a:p>
        </p:txBody>
      </p:sp>
    </p:spTree>
    <p:extLst>
      <p:ext uri="{BB962C8B-B14F-4D97-AF65-F5344CB8AC3E}">
        <p14:creationId xmlns:p14="http://schemas.microsoft.com/office/powerpoint/2010/main" val="2399601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368</Words>
  <Application>Microsoft Office PowerPoint</Application>
  <PresentationFormat>Bredbild</PresentationFormat>
  <Paragraphs>81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Times New Roman</vt:lpstr>
      <vt:lpstr>Office-tema</vt:lpstr>
      <vt:lpstr>Hållbar TunnEL: Strategi för hållbar tunneldrivning i byggbranschen genom elektrifiering</vt:lpstr>
      <vt:lpstr>Syfte och metod </vt:lpstr>
      <vt:lpstr>Energikartläggning </vt:lpstr>
      <vt:lpstr>Stor hållbarhetspotential med elektrifierad utlastning</vt:lpstr>
      <vt:lpstr>Förslag för att nå hel-elektriska tunnelprojekt</vt:lpstr>
      <vt:lpstr>Utvecklingsbehov/utmaningar </vt:lpstr>
      <vt:lpstr>Strategier för implementering av elektrifierade lösningar </vt:lpstr>
      <vt:lpstr>Slutsatser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Per Tengborg</dc:creator>
  <cp:lastModifiedBy>Eva Friedman</cp:lastModifiedBy>
  <cp:revision>160</cp:revision>
  <cp:lastPrinted>2012-04-17T06:30:57Z</cp:lastPrinted>
  <dcterms:created xsi:type="dcterms:W3CDTF">2009-04-23T09:51:14Z</dcterms:created>
  <dcterms:modified xsi:type="dcterms:W3CDTF">2021-06-09T11:19:30Z</dcterms:modified>
</cp:coreProperties>
</file>